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Call Center Operations Optimization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Simulation-Based Approach to Staffing, Cost, and Customer Experience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324356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C896BB"/>
          </a:solidFill>
          <a:ln w="7620">
            <a:solidFill>
              <a:srgbClr val="38383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4140" y="5466993"/>
            <a:ext cx="12275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Martel Sans Medium" pitchFamily="34" charset="0"/>
                <a:ea typeface="Martel Sans Medium" pitchFamily="34" charset="-122"/>
                <a:cs typeface="Martel Sans Medium" pitchFamily="34" charset="-120"/>
              </a:rPr>
              <a:t>ZS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306497"/>
            <a:ext cx="186987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Ziffy Star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0335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Scenario Analysis: Optimal Staffing Levels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70359"/>
            <a:ext cx="7468553" cy="3220641"/>
          </a:xfrm>
          <a:prstGeom prst="roundRect">
            <a:avLst>
              <a:gd name="adj" fmla="val 11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2877979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029188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Understaffed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2951798" y="3029188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15126" y="3029188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Low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78454" y="3029188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Poor service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5344" y="3946446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84659" y="4097655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Optimal Staffing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2951798" y="4097655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Balanced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4097655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Balanced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678454" y="4097655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 service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45344" y="5014913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84659" y="5166122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Overstaffed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2951798" y="5166122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Short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4815126" y="5166122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78454" y="5166122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Excellent service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37724" y="63602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Simulate various staffing levels to measure key performance indicators for each scenario.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367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Introduction: Balancing Call Center Demands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606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26429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13848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Minimize operational expenditure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0002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40825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457807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Ensure positive customer experience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398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5221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Staffing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01765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Achieve ideal agent allocation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66988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Machine Learning and simulation provide actionable insights for success.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121177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Statement: The Optimization Challenge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 Wait Times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Leads to customer dissatisfaction and churn.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Overstaffing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6149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Drives up operational costs unnecessarily.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Optimization Goal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Reduce wait times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Minimize costs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877901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Maintain quality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Objectives: Our Simulation-Based Approach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2261354"/>
            <a:ext cx="1115258" cy="1338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5355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Predict Call Volumes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05355" y="2946202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Leverage ML models for accuracy.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3599736"/>
            <a:ext cx="1115258" cy="1338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5355" y="382274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Simulate Scenarios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05355" y="4284583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Test different staffing levels.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4938117"/>
            <a:ext cx="1115258" cy="1338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5355" y="516112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Evaluate Impact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05355" y="5622965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Assess wait times, abandonment, service levels.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6276499"/>
            <a:ext cx="1115258" cy="1338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05355" y="6499503"/>
            <a:ext cx="269831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Recommend Strategies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605355" y="6961346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 optimal staffing plans.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648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124" y="3495080"/>
            <a:ext cx="9848136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Dataset Overview: Foundation of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02124" y="4512826"/>
            <a:ext cx="6398538" cy="3086695"/>
          </a:xfrm>
          <a:prstGeom prst="roundRect">
            <a:avLst>
              <a:gd name="adj" fmla="val 1114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31200" y="4741902"/>
            <a:ext cx="2696289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Source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31200" y="5216366"/>
            <a:ext cx="5940385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Historical call center logs.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429738" y="4512826"/>
            <a:ext cx="6398538" cy="3086695"/>
          </a:xfrm>
          <a:prstGeom prst="roundRect">
            <a:avLst>
              <a:gd name="adj" fmla="val 1114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658814" y="4741902"/>
            <a:ext cx="2696289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58814" y="5216366"/>
            <a:ext cx="5940385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Call timestamp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658814" y="5663208"/>
            <a:ext cx="5940385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Duration of call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658814" y="6110049"/>
            <a:ext cx="5940385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Wait time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658814" y="6556891"/>
            <a:ext cx="5940385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Agent ID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658814" y="7003733"/>
            <a:ext cx="5940385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Call outcome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5320"/>
            <a:ext cx="9362123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Preprocessing: Refining the Data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1652" y="1829395"/>
            <a:ext cx="1620798" cy="134719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4946" y="2294096"/>
            <a:ext cx="334089" cy="4176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89979" y="2066925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Handle Missing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89979" y="2558891"/>
            <a:ext cx="417885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Impute or remove incomplete entries.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2571155" y="3161348"/>
            <a:ext cx="11108888" cy="15240"/>
          </a:xfrm>
          <a:prstGeom prst="roundRect">
            <a:avLst>
              <a:gd name="adj" fmla="val 233879"/>
            </a:avLst>
          </a:prstGeom>
          <a:solidFill>
            <a:srgbClr val="48446D"/>
          </a:solidFill>
          <a:ln/>
        </p:spPr>
      </p:sp>
      <p:sp>
        <p:nvSpPr>
          <p:cNvPr id="8" name="Shape 5"/>
          <p:cNvSpPr/>
          <p:nvPr/>
        </p:nvSpPr>
        <p:spPr>
          <a:xfrm>
            <a:off x="831652" y="3295293"/>
            <a:ext cx="3241715" cy="134719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05" y="3759994"/>
            <a:ext cx="334089" cy="4176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310896" y="3532823"/>
            <a:ext cx="2962394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Time Series Resampling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310896" y="4024789"/>
            <a:ext cx="4707374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Aggregate data to hourly or daily intervals.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4192072" y="4627245"/>
            <a:ext cx="9487972" cy="15240"/>
          </a:xfrm>
          <a:prstGeom prst="roundRect">
            <a:avLst>
              <a:gd name="adj" fmla="val 233879"/>
            </a:avLst>
          </a:prstGeom>
          <a:solidFill>
            <a:srgbClr val="48446D"/>
          </a:solidFill>
          <a:ln/>
        </p:spPr>
      </p:sp>
      <p:sp>
        <p:nvSpPr>
          <p:cNvPr id="13" name="Shape 9"/>
          <p:cNvSpPr/>
          <p:nvPr/>
        </p:nvSpPr>
        <p:spPr>
          <a:xfrm>
            <a:off x="831652" y="4761190"/>
            <a:ext cx="4862632" cy="134719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863" y="5225891"/>
            <a:ext cx="334089" cy="41767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31813" y="4998720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31813" y="5490686"/>
            <a:ext cx="5165169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 time-of-day and day-of-week indicators.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5812988" y="6093142"/>
            <a:ext cx="7867055" cy="15240"/>
          </a:xfrm>
          <a:prstGeom prst="roundRect">
            <a:avLst>
              <a:gd name="adj" fmla="val 233879"/>
            </a:avLst>
          </a:prstGeom>
          <a:solidFill>
            <a:srgbClr val="48446D"/>
          </a:solidFill>
          <a:ln/>
        </p:spPr>
      </p:sp>
      <p:sp>
        <p:nvSpPr>
          <p:cNvPr id="18" name="Shape 13"/>
          <p:cNvSpPr/>
          <p:nvPr/>
        </p:nvSpPr>
        <p:spPr>
          <a:xfrm>
            <a:off x="831652" y="6227088"/>
            <a:ext cx="6483548" cy="134719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322" y="6691789"/>
            <a:ext cx="334089" cy="41767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52730" y="6464618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Label Encoding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52730" y="6956584"/>
            <a:ext cx="519862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Convert categorical fields to numerical format.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859274"/>
            <a:ext cx="12742069" cy="669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Data Analysis (EDA): Uncovering Patterns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997" y="3459123"/>
            <a:ext cx="7822406" cy="7822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933" y="6007656"/>
            <a:ext cx="383977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97" y="3459123"/>
            <a:ext cx="7822406" cy="78224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512" y="4420076"/>
            <a:ext cx="383977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997" y="3459123"/>
            <a:ext cx="7822406" cy="78224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5673" y="4420076"/>
            <a:ext cx="383977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97" y="3459123"/>
            <a:ext cx="7822406" cy="782240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3253" y="6007656"/>
            <a:ext cx="383977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959406" y="3253621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Peak Hours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96528" y="3724751"/>
            <a:ext cx="3003233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Identify busiest times and call distribution.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304109" y="1983581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Weekday/Hourly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4141113" y="2454712"/>
            <a:ext cx="3003352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Visualize call volume with heatmaps.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648813" y="1983581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Call Outcome Trends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7485817" y="2454712"/>
            <a:ext cx="3003352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Analyze abandoned vs. resolved calls.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993517" y="3253621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Seasonal Patterns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0830520" y="3724751"/>
            <a:ext cx="3003352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Detect recurring demand fluctuations.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4699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Predictive Modeling: Forecasting Call Volumes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413998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28565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781193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Robust for varied feature types.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976" y="3413998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6976" y="428565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XGBoost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6976" y="4781193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 performance, gradient boosting.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28" y="3413998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16228" y="428565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LSTM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16228" y="4781193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Ideal for time series forecasting.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581644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Target: incoming calls per time window. Features: historical volume, time indicators, holidays.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973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Simulation Framework: Discrete Event Simulation (DES)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36520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27231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8758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Queue Length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71374"/>
            <a:ext cx="35500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Monitor customer waiting lines.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4008358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53483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52163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42927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Wait Times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88337"/>
            <a:ext cx="43572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Calculate average and maximum waits.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425321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70446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93859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709761"/>
            <a:ext cx="32667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Abandonment Probability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205299"/>
            <a:ext cx="34229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Estimate calls lost due to wait.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709683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Inputs include predicted call volume, average handling time, and agent availability.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2025-06-13T05:01:04Z</dcterms:created>
  <dcterms:modified xsi:type="dcterms:W3CDTF">2025-06-13T05:01:04Z</dcterms:modified>
</cp:coreProperties>
</file>